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2"/>
  </p:sldMasterIdLst>
  <p:handoutMasterIdLst>
    <p:handoutMasterId r:id="rId15"/>
  </p:handoutMasterIdLst>
  <p:sldIdLst>
    <p:sldId id="256" r:id="rId3"/>
    <p:sldId id="257" r:id="rId4"/>
    <p:sldId id="258" r:id="rId5"/>
    <p:sldId id="261" r:id="rId6"/>
    <p:sldId id="262" r:id="rId7"/>
    <p:sldId id="265" r:id="rId8"/>
    <p:sldId id="266" r:id="rId9"/>
    <p:sldId id="271" r:id="rId10"/>
    <p:sldId id="272" r:id="rId11"/>
    <p:sldId id="273" r:id="rId12"/>
    <p:sldId id="274" r:id="rId13"/>
    <p:sldId id="277" r:id="rId14"/>
  </p:sldIdLst>
  <p:sldSz cx="9144000" cy="6858000" type="screen4x3"/>
  <p:notesSz cx="6858000" cy="93138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30229"/>
    <p:restoredTop sz="94586"/>
  </p:normalViewPr>
  <p:slideViewPr>
    <p:cSldViewPr>
      <p:cViewPr>
        <p:scale>
          <a:sx n="76" d="100"/>
          <a:sy n="76" d="100"/>
        </p:scale>
        <p:origin x="-972" y="18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1.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725"/>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66725"/>
          </a:xfrm>
          <a:prstGeom prst="rect">
            <a:avLst/>
          </a:prstGeom>
        </p:spPr>
        <p:txBody>
          <a:bodyPr vert="horz" lIns="91440" tIns="45720" rIns="91440" bIns="45720" rtlCol="0"/>
          <a:lstStyle>
            <a:lvl1pPr algn="r">
              <a:defRPr sz="1200"/>
            </a:lvl1pPr>
          </a:lstStyle>
          <a:p>
            <a:fld id="{317E05A0-6684-4713-9196-3451CDFBA180}" type="datetimeFigureOut">
              <a:rPr lang="en-US" smtClean="0"/>
              <a:t>5/8/2020</a:t>
            </a:fld>
            <a:endParaRPr lang="en-US" dirty="0"/>
          </a:p>
        </p:txBody>
      </p:sp>
      <p:sp>
        <p:nvSpPr>
          <p:cNvPr id="4" name="Footer Placeholder 3"/>
          <p:cNvSpPr>
            <a:spLocks noGrp="1"/>
          </p:cNvSpPr>
          <p:nvPr>
            <p:ph type="ftr" sz="quarter" idx="2"/>
          </p:nvPr>
        </p:nvSpPr>
        <p:spPr>
          <a:xfrm>
            <a:off x="0" y="8847138"/>
            <a:ext cx="2971800" cy="466725"/>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847138"/>
            <a:ext cx="2971800" cy="466725"/>
          </a:xfrm>
          <a:prstGeom prst="rect">
            <a:avLst/>
          </a:prstGeom>
        </p:spPr>
        <p:txBody>
          <a:bodyPr vert="horz" lIns="91440" tIns="45720" rIns="91440" bIns="45720" rtlCol="0" anchor="b"/>
          <a:lstStyle>
            <a:lvl1pPr algn="r">
              <a:defRPr sz="1200"/>
            </a:lvl1pPr>
          </a:lstStyle>
          <a:p>
            <a:fld id="{74AC0CB1-A4C3-4E22-98B8-2B48BF56A936}" type="slidenum">
              <a:rPr lang="en-US" smtClean="0"/>
              <a:t>‹#›</a:t>
            </a:fld>
            <a:endParaRPr lang="en-US" dirty="0"/>
          </a:p>
        </p:txBody>
      </p:sp>
    </p:spTree>
    <p:extLst>
      <p:ext uri="{BB962C8B-B14F-4D97-AF65-F5344CB8AC3E}">
        <p14:creationId xmlns:p14="http://schemas.microsoft.com/office/powerpoint/2010/main" val="4077939127"/>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extLst/>
          </a:lstStyle>
          <a:p>
            <a:fld id="{D0051C79-A27F-440E-A332-9C468923DA84}" type="datetimeFigureOut">
              <a:rPr lang="en-US" smtClean="0"/>
              <a:pPr/>
              <a:t>5/8/2020</a:t>
            </a:fld>
            <a:endParaRPr lang="en-US" dirty="0"/>
          </a:p>
        </p:txBody>
      </p:sp>
      <p:sp>
        <p:nvSpPr>
          <p:cNvPr id="17" name="Footer Placeholder 16"/>
          <p:cNvSpPr>
            <a:spLocks noGrp="1"/>
          </p:cNvSpPr>
          <p:nvPr>
            <p:ph type="ftr" sz="quarter" idx="11"/>
          </p:nvPr>
        </p:nvSpPr>
        <p:spPr/>
        <p:txBody>
          <a:bodyPr/>
          <a:lstStyle>
            <a:extLst/>
          </a:lstStyle>
          <a:p>
            <a:endParaRPr lang="en-US" dirty="0"/>
          </a:p>
        </p:txBody>
      </p:sp>
      <p:sp>
        <p:nvSpPr>
          <p:cNvPr id="29" name="Slide Number Placeholder 28"/>
          <p:cNvSpPr>
            <a:spLocks noGrp="1"/>
          </p:cNvSpPr>
          <p:nvPr>
            <p:ph type="sldNum" sz="quarter" idx="12"/>
          </p:nvPr>
        </p:nvSpPr>
        <p:spPr/>
        <p:txBody>
          <a:bodyPr/>
          <a:lstStyle>
            <a:extLst/>
          </a:lstStyle>
          <a:p>
            <a:fld id="{7DAC0045-8FE5-413B-A22E-8B5189E2EC2D}" type="slidenum">
              <a:rPr lang="en-US" smtClean="0"/>
              <a:pPr/>
              <a:t>‹#›</a:t>
            </a:fld>
            <a:endParaRPr lang="en-US" dirty="0"/>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0051C79-A27F-440E-A332-9C468923DA84}" type="datetimeFigureOut">
              <a:rPr lang="en-US" smtClean="0"/>
              <a:pPr/>
              <a:t>5/8/2020</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7DAC0045-8FE5-413B-A22E-8B5189E2EC2D}"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Text Placeholder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D0051C79-A27F-440E-A332-9C468923DA84}" type="datetimeFigureOut">
              <a:rPr lang="en-US" smtClean="0"/>
              <a:pPr/>
              <a:t>5/8/2020</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7DAC0045-8FE5-413B-A22E-8B5189E2EC2D}" type="slidenum">
              <a:rPr lang="en-US" smtClean="0"/>
              <a:pPr/>
              <a:t>‹#›</a:t>
            </a:fld>
            <a:endParaRPr lang="en-US" dirty="0"/>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en-US" smtClean="0"/>
              <a:t>Click to edit Master title style</a:t>
            </a:r>
            <a:endParaRPr kumimoji="0" lang="en-US"/>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D0051C79-A27F-440E-A332-9C468923DA84}" type="datetimeFigureOut">
              <a:rPr lang="en-US" smtClean="0"/>
              <a:pPr/>
              <a:t>5/8/2020</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7DAC0045-8FE5-413B-A22E-8B5189E2EC2D}"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504824" y="512064"/>
            <a:ext cx="7772400" cy="914400"/>
          </a:xfrm>
        </p:spPr>
        <p:txBody>
          <a:bodyPr anchor="t"/>
          <a:lstStyle>
            <a:lvl1pPr>
              <a:defRPr sz="400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D0051C79-A27F-440E-A332-9C468923DA84}" type="datetimeFigureOut">
              <a:rPr lang="en-US" smtClean="0"/>
              <a:pPr/>
              <a:t>5/8/2020</a:t>
            </a:fld>
            <a:endParaRPr lang="en-US" dirty="0"/>
          </a:p>
        </p:txBody>
      </p:sp>
      <p:sp>
        <p:nvSpPr>
          <p:cNvPr id="8" name="Footer Placeholder 7"/>
          <p:cNvSpPr>
            <a:spLocks noGrp="1"/>
          </p:cNvSpPr>
          <p:nvPr>
            <p:ph type="ftr" sz="quarter" idx="11"/>
          </p:nvPr>
        </p:nvSpPr>
        <p:spPr/>
        <p:txBody>
          <a:bodyPr/>
          <a:lstStyle>
            <a:extLst/>
          </a:lstStyle>
          <a:p>
            <a:endParaRPr lang="en-US" dirty="0"/>
          </a:p>
        </p:txBody>
      </p:sp>
      <p:sp>
        <p:nvSpPr>
          <p:cNvPr id="9" name="Slide Number Placeholder 8"/>
          <p:cNvSpPr>
            <a:spLocks noGrp="1"/>
          </p:cNvSpPr>
          <p:nvPr>
            <p:ph type="sldNum" sz="quarter" idx="12"/>
          </p:nvPr>
        </p:nvSpPr>
        <p:spPr/>
        <p:txBody>
          <a:bodyPr/>
          <a:lstStyle>
            <a:extLst/>
          </a:lstStyle>
          <a:p>
            <a:fld id="{7DAC0045-8FE5-413B-A22E-8B5189E2EC2D}" type="slidenum">
              <a:rPr lang="en-US" smtClean="0"/>
              <a:pPr/>
              <a:t>‹#›</a:t>
            </a:fld>
            <a:endParaRPr lang="en-US" dirty="0"/>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D0051C79-A27F-440E-A332-9C468923DA84}" type="datetimeFigureOut">
              <a:rPr lang="en-US" smtClean="0"/>
              <a:pPr/>
              <a:t>5/8/2020</a:t>
            </a:fld>
            <a:endParaRPr lang="en-US" dirty="0"/>
          </a:p>
        </p:txBody>
      </p:sp>
      <p:sp>
        <p:nvSpPr>
          <p:cNvPr id="4" name="Footer Placeholder 3"/>
          <p:cNvSpPr>
            <a:spLocks noGrp="1"/>
          </p:cNvSpPr>
          <p:nvPr>
            <p:ph type="ftr" sz="quarter" idx="11"/>
          </p:nvPr>
        </p:nvSpPr>
        <p:spPr/>
        <p:txBody>
          <a:bodyPr/>
          <a:lstStyle>
            <a:extLst/>
          </a:lstStyle>
          <a:p>
            <a:endParaRPr lang="en-US" dirty="0"/>
          </a:p>
        </p:txBody>
      </p:sp>
      <p:sp>
        <p:nvSpPr>
          <p:cNvPr id="5" name="Slide Number Placeholder 4"/>
          <p:cNvSpPr>
            <a:spLocks noGrp="1"/>
          </p:cNvSpPr>
          <p:nvPr>
            <p:ph type="sldNum" sz="quarter" idx="12"/>
          </p:nvPr>
        </p:nvSpPr>
        <p:spPr/>
        <p:txBody>
          <a:bodyPr/>
          <a:lstStyle>
            <a:extLst/>
          </a:lstStyle>
          <a:p>
            <a:fld id="{7DAC0045-8FE5-413B-A22E-8B5189E2EC2D}"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D0051C79-A27F-440E-A332-9C468923DA84}" type="datetimeFigureOut">
              <a:rPr lang="en-US" smtClean="0"/>
              <a:pPr/>
              <a:t>5/8/2020</a:t>
            </a:fld>
            <a:endParaRPr lang="en-US" dirty="0"/>
          </a:p>
        </p:txBody>
      </p:sp>
      <p:sp>
        <p:nvSpPr>
          <p:cNvPr id="3" name="Footer Placeholder 2"/>
          <p:cNvSpPr>
            <a:spLocks noGrp="1"/>
          </p:cNvSpPr>
          <p:nvPr>
            <p:ph type="ftr" sz="quarter" idx="11"/>
          </p:nvPr>
        </p:nvSpPr>
        <p:spPr/>
        <p:txBody>
          <a:bodyPr/>
          <a:lstStyle>
            <a:extLst/>
          </a:lstStyle>
          <a:p>
            <a:endParaRPr lang="en-US" dirty="0"/>
          </a:p>
        </p:txBody>
      </p:sp>
      <p:sp>
        <p:nvSpPr>
          <p:cNvPr id="4" name="Slide Number Placeholder 3"/>
          <p:cNvSpPr>
            <a:spLocks noGrp="1"/>
          </p:cNvSpPr>
          <p:nvPr>
            <p:ph type="sldNum" sz="quarter" idx="12"/>
          </p:nvPr>
        </p:nvSpPr>
        <p:spPr/>
        <p:txBody>
          <a:bodyPr/>
          <a:lstStyle>
            <a:extLst/>
          </a:lstStyle>
          <a:p>
            <a:fld id="{7DAC0045-8FE5-413B-A22E-8B5189E2EC2D}"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D0051C79-A27F-440E-A332-9C468923DA84}" type="datetimeFigureOut">
              <a:rPr lang="en-US" smtClean="0"/>
              <a:pPr/>
              <a:t>5/8/2020</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7DAC0045-8FE5-413B-A22E-8B5189E2EC2D}"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en-US" smtClean="0"/>
              <a:t>Click icon to add picture</a:t>
            </a:r>
            <a:endParaRPr kumimoji="0" lang="en-US"/>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extLst/>
          </a:lstStyle>
          <a:p>
            <a:fld id="{D0051C79-A27F-440E-A332-9C468923DA84}" type="datetimeFigureOut">
              <a:rPr lang="en-US" smtClean="0"/>
              <a:pPr/>
              <a:t>5/8/2020</a:t>
            </a:fld>
            <a:endParaRPr lang="en-US" dirty="0"/>
          </a:p>
        </p:txBody>
      </p:sp>
      <p:sp>
        <p:nvSpPr>
          <p:cNvPr id="6" name="Footer Placeholder 5"/>
          <p:cNvSpPr>
            <a:spLocks noGrp="1"/>
          </p:cNvSpPr>
          <p:nvPr>
            <p:ph type="ftr" sz="quarter" idx="11"/>
          </p:nvPr>
        </p:nvSpPr>
        <p:spPr>
          <a:xfrm>
            <a:off x="914400" y="55499"/>
            <a:ext cx="5562600" cy="365125"/>
          </a:xfrm>
        </p:spPr>
        <p:txBody>
          <a:bodyPr/>
          <a:lstStyle>
            <a:extLst/>
          </a:lstStyle>
          <a:p>
            <a:endParaRPr lang="en-US" dirty="0"/>
          </a:p>
        </p:txBody>
      </p:sp>
      <p:sp>
        <p:nvSpPr>
          <p:cNvPr id="7" name="Slide Number Placeholder 6"/>
          <p:cNvSpPr>
            <a:spLocks noGrp="1"/>
          </p:cNvSpPr>
          <p:nvPr>
            <p:ph type="sldNum" sz="quarter" idx="12"/>
          </p:nvPr>
        </p:nvSpPr>
        <p:spPr>
          <a:xfrm>
            <a:off x="8610600" y="55499"/>
            <a:ext cx="457200" cy="365125"/>
          </a:xfrm>
        </p:spPr>
        <p:txBody>
          <a:bodyPr/>
          <a:lstStyle>
            <a:extLst/>
          </a:lstStyle>
          <a:p>
            <a:fld id="{7DAC0045-8FE5-413B-A22E-8B5189E2EC2D}"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0051C79-A27F-440E-A332-9C468923DA84}" type="datetimeFigureOut">
              <a:rPr lang="en-US" smtClean="0"/>
              <a:pPr/>
              <a:t>5/8/2020</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7DAC0045-8FE5-413B-A22E-8B5189E2EC2D}"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39"/>
            <a:ext cx="58674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0051C79-A27F-440E-A332-9C468923DA84}" type="datetimeFigureOut">
              <a:rPr lang="en-US" smtClean="0"/>
              <a:pPr/>
              <a:t>5/8/2020</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7DAC0045-8FE5-413B-A22E-8B5189E2EC2D}"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D0051C79-A27F-440E-A332-9C468923DA84}" type="datetimeFigureOut">
              <a:rPr lang="en-US" smtClean="0"/>
              <a:pPr/>
              <a:t>5/8/2020</a:t>
            </a:fld>
            <a:endParaRPr lang="en-US" dirty="0"/>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en-US" dirty="0"/>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7DAC0045-8FE5-413B-A22E-8B5189E2EC2D}"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descr="bZ9J8/UG8NOWhZwwzbiJ/ruvvEc0m9cZeN+MwKCjLM4=-~0b2zVuOsGxlRz8fLaFkWiA=="/>
        <p:cNvGrpSpPr/>
        <p:nvPr/>
      </p:nvGrpSpPr>
      <p:grpSpPr>
        <a:xfrm>
          <a:off x="0" y="0"/>
          <a:ext cx="0" cy="0"/>
          <a:chOff x="0" y="0"/>
          <a:chExt cx="0" cy="0"/>
        </a:xfrm>
      </p:grpSpPr>
      <p:sp>
        <p:nvSpPr>
          <p:cNvPr id="2" name="Title 1" descr="IGJyW2v3CxD1ATYrFUuS5AQTDEMM2aaJJsCNyNVQOhA=-~8ygBdtEqMBevJ8He+XtOeQ=="/>
          <p:cNvSpPr>
            <a:spLocks noGrp="1"/>
          </p:cNvSpPr>
          <p:nvPr>
            <p:ph type="ctrTitle"/>
          </p:nvPr>
        </p:nvSpPr>
        <p:spPr/>
        <p:txBody>
          <a:bodyPr/>
          <a:lstStyle/>
          <a:p>
            <a:r>
              <a:rPr lang="en-US" dirty="0"/>
              <a:t>Smoking Quiz</a:t>
            </a:r>
          </a:p>
        </p:txBody>
      </p:sp>
      <p:sp>
        <p:nvSpPr>
          <p:cNvPr id="3" name="Subtitle 2" descr="4tQiSiTpEAfDlhdK8A/7oayx3wi5G06oZXaTQA8Iigw=-~cH46dp81kpUVa8iTaiXcaQ=="/>
          <p:cNvSpPr>
            <a:spLocks noGrp="1"/>
          </p:cNvSpPr>
          <p:nvPr>
            <p:ph type="subTitle" idx="1"/>
          </p:nvPr>
        </p:nvSpPr>
        <p:spPr/>
        <p:txBody>
          <a:bodyPr/>
          <a:lstStyle/>
          <a:p>
            <a:r>
              <a:rPr lang="en-US" dirty="0"/>
              <a:t>Why you should quit today (or never start in the first place)</a:t>
            </a:r>
          </a:p>
        </p:txBody>
      </p:sp>
      <p:sp>
        <p:nvSpPr>
          <p:cNvPr id="4" name="TextBox 3" descr="80ILwtIqVNCrsogGqpgmjH9b9GoSdpTNNej1zZCVyZU=-~zEpCKNqB38h1pJ3AMSPWyw=="/>
          <p:cNvSpPr txBox="1"/>
          <p:nvPr/>
        </p:nvSpPr>
        <p:spPr>
          <a:xfrm>
            <a:off x="990600" y="381000"/>
            <a:ext cx="6019800" cy="1015663"/>
          </a:xfrm>
          <a:prstGeom prst="rect">
            <a:avLst/>
          </a:prstGeom>
          <a:noFill/>
        </p:spPr>
        <p:txBody>
          <a:bodyPr wrap="square" rtlCol="0">
            <a:spAutoFit/>
          </a:bodyPr>
          <a:lstStyle/>
          <a:p>
            <a:r>
              <a:rPr lang="en-US" sz="2000" dirty="0"/>
              <a:t>Quitting is easy—I’ve done it a thousand times.</a:t>
            </a:r>
          </a:p>
          <a:p>
            <a:pPr algn="r"/>
            <a:r>
              <a:rPr lang="en-US" sz="2000" dirty="0"/>
              <a:t>Mark Twain</a:t>
            </a:r>
          </a:p>
          <a:p>
            <a:endParaRPr lang="en-US" sz="20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59483" y="4953000"/>
            <a:ext cx="3384517" cy="19050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descr="fx/4zkHvYuAP9P3A3LW16r5Pq3KHj5ND57cyNDOVqXo=-~xsTOqLZlOosLJrjjJVmmUg=="/>
        <p:cNvGrpSpPr/>
        <p:nvPr/>
      </p:nvGrpSpPr>
      <p:grpSpPr>
        <a:xfrm>
          <a:off x="0" y="0"/>
          <a:ext cx="0" cy="0"/>
          <a:chOff x="0" y="0"/>
          <a:chExt cx="0" cy="0"/>
        </a:xfrm>
      </p:grpSpPr>
      <p:sp>
        <p:nvSpPr>
          <p:cNvPr id="4" name="Text Placeholder 3" descr="iUWLA07jBu5eZSxa8j0YgZJOI1W8BGi9XjGqDcJRYPY=-~7jg3Vk8a3FVUssxxgXe0qQ=="/>
          <p:cNvSpPr>
            <a:spLocks noGrp="1"/>
          </p:cNvSpPr>
          <p:nvPr>
            <p:ph type="body" idx="1"/>
          </p:nvPr>
        </p:nvSpPr>
        <p:spPr/>
        <p:txBody>
          <a:bodyPr/>
          <a:lstStyle/>
          <a:p>
            <a:endParaRPr lang="en-US" dirty="0"/>
          </a:p>
        </p:txBody>
      </p:sp>
      <p:sp>
        <p:nvSpPr>
          <p:cNvPr id="3" name="Title 2" descr="D9EzQV741T+43ZnfprIK4iDu8Y/jGoZ3CLzzHDdsgz8=-~8vJPsHxAr8UvZUV2cnHEQA=="/>
          <p:cNvSpPr>
            <a:spLocks noGrp="1"/>
          </p:cNvSpPr>
          <p:nvPr>
            <p:ph type="title"/>
          </p:nvPr>
        </p:nvSpPr>
        <p:spPr>
          <a:xfrm>
            <a:off x="381000" y="4876800"/>
            <a:ext cx="8156448" cy="777240"/>
          </a:xfrm>
        </p:spPr>
        <p:txBody>
          <a:bodyPr/>
          <a:lstStyle/>
          <a:p>
            <a:pPr algn="ctr"/>
            <a:r>
              <a:rPr lang="en-US" dirty="0"/>
              <a:t>TRUE or FALSE?</a:t>
            </a:r>
          </a:p>
        </p:txBody>
      </p:sp>
      <p:sp>
        <p:nvSpPr>
          <p:cNvPr id="5" name="Text Placeholder 1" descr="k94jxx7g08bnsXdmZw340MqQjEo0BZmbldE+UOYJlfU=-~5f9/4Qv68HujLYWix9nfvw=="/>
          <p:cNvSpPr txBox="1">
            <a:spLocks/>
          </p:cNvSpPr>
          <p:nvPr/>
        </p:nvSpPr>
        <p:spPr>
          <a:xfrm>
            <a:off x="381000" y="990600"/>
            <a:ext cx="8534400" cy="1981200"/>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1800" kern="1200">
                <a:solidFill>
                  <a:schemeClr val="tx1">
                    <a:tint val="7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500" kern="1200">
                <a:solidFill>
                  <a:schemeClr val="tx1">
                    <a:tint val="75000"/>
                  </a:schemeClr>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350" kern="1200">
                <a:solidFill>
                  <a:schemeClr val="tx1">
                    <a:tint val="75000"/>
                  </a:schemeClr>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9pPr>
          </a:lstStyle>
          <a:p>
            <a:r>
              <a:rPr lang="en-US" sz="4400" dirty="0"/>
              <a:t>According to the </a:t>
            </a:r>
            <a:r>
              <a:rPr lang="en-US" sz="4400" dirty="0" smtClean="0"/>
              <a:t>Centers for Disease Control and Prevention, </a:t>
            </a:r>
            <a:r>
              <a:rPr lang="en-US" sz="4400" dirty="0"/>
              <a:t>a cigarette contains about 4000 chemicals, many of which are poisonous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descr="wszn4z7DuSI2UlXyrDteAJBy/j+UFOwoSzdTmdN0yAI=-~cgpYC0Fc+U3TTtvRBCmytQ=="/>
        <p:cNvGrpSpPr/>
        <p:nvPr/>
      </p:nvGrpSpPr>
      <p:grpSpPr>
        <a:xfrm>
          <a:off x="0" y="0"/>
          <a:ext cx="0" cy="0"/>
          <a:chOff x="0" y="0"/>
          <a:chExt cx="0" cy="0"/>
        </a:xfrm>
      </p:grpSpPr>
      <p:sp>
        <p:nvSpPr>
          <p:cNvPr id="2" name="TextBox 1" descr="svnmBwCpWY5TJwNhvj6/LkiQvQ8HnxEBmunO6GYcKr8=-~04rXBelsWwCQ2iBnOvAb0g=="/>
          <p:cNvSpPr txBox="1"/>
          <p:nvPr/>
        </p:nvSpPr>
        <p:spPr>
          <a:xfrm>
            <a:off x="457200" y="1371600"/>
            <a:ext cx="8305800" cy="523220"/>
          </a:xfrm>
          <a:prstGeom prst="rect">
            <a:avLst/>
          </a:prstGeom>
          <a:noFill/>
        </p:spPr>
        <p:txBody>
          <a:bodyPr wrap="square" rtlCol="0">
            <a:spAutoFit/>
          </a:bodyPr>
          <a:lstStyle/>
          <a:p>
            <a:endParaRPr lang="en-US" sz="2800" dirty="0"/>
          </a:p>
        </p:txBody>
      </p:sp>
      <p:sp>
        <p:nvSpPr>
          <p:cNvPr id="3" name="Title 2" descr="AAcOI460FRuQzkbuH8EZPXc7e0VrxKfBHJUinUp80y0=-~0Jad9FzSZ8u+6eFDBKrx/w=="/>
          <p:cNvSpPr>
            <a:spLocks noGrp="1"/>
          </p:cNvSpPr>
          <p:nvPr>
            <p:ph type="title"/>
          </p:nvPr>
        </p:nvSpPr>
        <p:spPr/>
        <p:txBody>
          <a:bodyPr/>
          <a:lstStyle/>
          <a:p>
            <a:r>
              <a:rPr lang="en-US" dirty="0"/>
              <a:t>TRUE</a:t>
            </a:r>
          </a:p>
        </p:txBody>
      </p:sp>
      <p:sp>
        <p:nvSpPr>
          <p:cNvPr id="4" name="Content Placeholder 3" descr="cpS6+WlqeNLntF2US1phoBSK86/iYSSGTF5WgsXIUrE=-~obBRf6Q1BNO2XVWiTTXwlA=="/>
          <p:cNvSpPr>
            <a:spLocks noGrp="1"/>
          </p:cNvSpPr>
          <p:nvPr>
            <p:ph idx="1"/>
          </p:nvPr>
        </p:nvSpPr>
        <p:spPr/>
        <p:txBody>
          <a:bodyPr>
            <a:normAutofit fontScale="85000" lnSpcReduction="20000"/>
          </a:bodyPr>
          <a:lstStyle/>
          <a:p>
            <a:r>
              <a:rPr lang="en-US" sz="3200" dirty="0"/>
              <a:t>They include:</a:t>
            </a:r>
          </a:p>
          <a:p>
            <a:pPr>
              <a:buFont typeface="Arial" pitchFamily="34" charset="0"/>
              <a:buChar char="•"/>
            </a:pPr>
            <a:r>
              <a:rPr lang="en-US" sz="3200" dirty="0"/>
              <a:t>Nicotine: a deadly poison </a:t>
            </a:r>
          </a:p>
          <a:p>
            <a:pPr>
              <a:buFont typeface="Arial" pitchFamily="34" charset="0"/>
              <a:buChar char="•"/>
            </a:pPr>
            <a:r>
              <a:rPr lang="en-US" sz="3200" dirty="0"/>
              <a:t>Arsenic: used in rat poison </a:t>
            </a:r>
          </a:p>
          <a:p>
            <a:pPr>
              <a:buFont typeface="Arial" pitchFamily="34" charset="0"/>
              <a:buChar char="•"/>
            </a:pPr>
            <a:r>
              <a:rPr lang="en-US" sz="3200" dirty="0"/>
              <a:t>Methane: a component of rocket fuel </a:t>
            </a:r>
          </a:p>
          <a:p>
            <a:pPr>
              <a:buFont typeface="Arial" pitchFamily="34" charset="0"/>
              <a:buChar char="•"/>
            </a:pPr>
            <a:r>
              <a:rPr lang="en-US" sz="3200" dirty="0"/>
              <a:t>Ammonia: found in floor cleaner </a:t>
            </a:r>
          </a:p>
          <a:p>
            <a:pPr>
              <a:buFont typeface="Arial" pitchFamily="34" charset="0"/>
              <a:buChar char="•"/>
            </a:pPr>
            <a:r>
              <a:rPr lang="en-US" sz="3200" dirty="0"/>
              <a:t>Cadmium: used in batteries </a:t>
            </a:r>
          </a:p>
          <a:p>
            <a:pPr>
              <a:buFont typeface="Arial" pitchFamily="34" charset="0"/>
              <a:buChar char="•"/>
            </a:pPr>
            <a:r>
              <a:rPr lang="en-US" sz="3200" dirty="0"/>
              <a:t>Carbon Monoxide: part of car exhaust </a:t>
            </a:r>
          </a:p>
          <a:p>
            <a:pPr>
              <a:buFont typeface="Arial" pitchFamily="34" charset="0"/>
              <a:buChar char="•"/>
            </a:pPr>
            <a:r>
              <a:rPr lang="en-US" sz="3200" dirty="0"/>
              <a:t>Formaldehyde: used to preserve body tissue </a:t>
            </a:r>
          </a:p>
          <a:p>
            <a:pPr>
              <a:buFont typeface="Arial" pitchFamily="34" charset="0"/>
              <a:buChar char="•"/>
            </a:pPr>
            <a:r>
              <a:rPr lang="en-US" sz="3200" dirty="0"/>
              <a:t>Butane: lighter fluid </a:t>
            </a:r>
          </a:p>
          <a:p>
            <a:pPr>
              <a:buFont typeface="Arial" pitchFamily="34" charset="0"/>
              <a:buChar char="•"/>
            </a:pPr>
            <a:r>
              <a:rPr lang="en-US" sz="3200" dirty="0"/>
              <a:t>Hydrogen Cyanide: the poison used in gas chambers </a:t>
            </a:r>
          </a:p>
          <a:p>
            <a:endParaRPr lang="en-US" sz="3200" dirty="0"/>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descr="v2qCOcc0Ui07Ywd3/u3Zania+Urusnt4f6/nrQg0jLQ=-~1a4+s2VdOzOCxPRUH6w+ew=="/>
        <p:cNvGrpSpPr/>
        <p:nvPr/>
      </p:nvGrpSpPr>
      <p:grpSpPr>
        <a:xfrm>
          <a:off x="0" y="0"/>
          <a:ext cx="0" cy="0"/>
          <a:chOff x="0" y="0"/>
          <a:chExt cx="0" cy="0"/>
        </a:xfrm>
      </p:grpSpPr>
      <p:sp>
        <p:nvSpPr>
          <p:cNvPr id="2" name="Title 1" descr="dMKrL3/YMF6zvQ4OLC1UD5SMH2PlF5RzziqM7m0O5Ig=-~GH/p+sgRWzqUuJoSMgjKug=="/>
          <p:cNvSpPr>
            <a:spLocks noGrp="1"/>
          </p:cNvSpPr>
          <p:nvPr>
            <p:ph type="title"/>
          </p:nvPr>
        </p:nvSpPr>
        <p:spPr/>
        <p:txBody>
          <a:bodyPr>
            <a:normAutofit fontScale="90000"/>
          </a:bodyPr>
          <a:lstStyle/>
          <a:p>
            <a:r>
              <a:rPr lang="en-US" dirty="0"/>
              <a:t>What happens each time smoke is inhaled?</a:t>
            </a:r>
          </a:p>
        </p:txBody>
      </p:sp>
      <p:sp>
        <p:nvSpPr>
          <p:cNvPr id="3" name="Content Placeholder 2" descr="rDC1yfsVy2k/4qlR9/6R9uRSs67z9wdTnE/kSNS3JD0=-~hZ7EL9ZPq2iEofh3rmFpwg=="/>
          <p:cNvSpPr>
            <a:spLocks noGrp="1"/>
          </p:cNvSpPr>
          <p:nvPr>
            <p:ph idx="1"/>
          </p:nvPr>
        </p:nvSpPr>
        <p:spPr>
          <a:xfrm>
            <a:off x="914400" y="2057400"/>
            <a:ext cx="7620000" cy="4298160"/>
          </a:xfrm>
        </p:spPr>
        <p:txBody>
          <a:bodyPr/>
          <a:lstStyle/>
          <a:p>
            <a:r>
              <a:rPr lang="en-US" dirty="0"/>
              <a:t>Your heart races slightly</a:t>
            </a:r>
          </a:p>
          <a:p>
            <a:r>
              <a:rPr lang="en-US" dirty="0"/>
              <a:t>Some air sacks in the lungs are killed, and they don’t grow back</a:t>
            </a:r>
          </a:p>
          <a:p>
            <a:r>
              <a:rPr lang="en-US" dirty="0"/>
              <a:t>Your blood pressure is elevated significantly</a:t>
            </a:r>
          </a:p>
          <a:p>
            <a:r>
              <a:rPr lang="en-US" dirty="0"/>
              <a:t>You can breathe more clearly</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descr="s5mR5mtDtGHONYFq53uVFMHtzNPrdgEGkvTomIJX7EA=-~Qj0tu7sI7zNmlyNzs538Tw=="/>
        <p:cNvGrpSpPr/>
        <p:nvPr/>
      </p:nvGrpSpPr>
      <p:grpSpPr>
        <a:xfrm>
          <a:off x="0" y="0"/>
          <a:ext cx="0" cy="0"/>
          <a:chOff x="0" y="0"/>
          <a:chExt cx="0" cy="0"/>
        </a:xfrm>
      </p:grpSpPr>
      <p:sp>
        <p:nvSpPr>
          <p:cNvPr id="2" name="Title 1" descr="91Ai4sxU+Z80lK5AFvJzFar3XAqMsXRxs+/PsRDdKw0=-~m7jawSHOHaPj81jzxILzTg=="/>
          <p:cNvSpPr>
            <a:spLocks noGrp="1"/>
          </p:cNvSpPr>
          <p:nvPr>
            <p:ph type="title"/>
          </p:nvPr>
        </p:nvSpPr>
        <p:spPr>
          <a:xfrm>
            <a:off x="838200" y="1600200"/>
            <a:ext cx="7772400" cy="914400"/>
          </a:xfrm>
        </p:spPr>
        <p:txBody>
          <a:bodyPr>
            <a:normAutofit fontScale="90000"/>
          </a:bodyPr>
          <a:lstStyle/>
          <a:p>
            <a:r>
              <a:rPr lang="en-US" dirty="0"/>
              <a:t>Air sacks in the lungs, called alveoli, are permanently destroyed. They are then unable to transport oxygen to the body.</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descr="l3CCTNKZGOrGlGa1HWnhY00orm3ARbXChz3V1tdxHW8=-~kGRV/1fhMKc3PHhdCRw6BQ=="/>
        <p:cNvGrpSpPr/>
        <p:nvPr/>
      </p:nvGrpSpPr>
      <p:grpSpPr>
        <a:xfrm>
          <a:off x="0" y="0"/>
          <a:ext cx="0" cy="0"/>
          <a:chOff x="0" y="0"/>
          <a:chExt cx="0" cy="0"/>
        </a:xfrm>
      </p:grpSpPr>
      <p:sp>
        <p:nvSpPr>
          <p:cNvPr id="2" name="Title 1" descr="UI4jTSkh5nGXm9PE590rCoUg3HyKsD3+REeSAYsJkhY=-~/y9KJQmJ7X4NBBdhbVfeFQ=="/>
          <p:cNvSpPr>
            <a:spLocks noGrp="1"/>
          </p:cNvSpPr>
          <p:nvPr>
            <p:ph type="title"/>
          </p:nvPr>
        </p:nvSpPr>
        <p:spPr/>
        <p:txBody>
          <a:bodyPr>
            <a:normAutofit fontScale="90000"/>
          </a:bodyPr>
          <a:lstStyle/>
          <a:p>
            <a:r>
              <a:rPr lang="en-US" dirty="0"/>
              <a:t>How long can it take to become addicted to cigarettes?</a:t>
            </a:r>
          </a:p>
        </p:txBody>
      </p:sp>
      <p:sp>
        <p:nvSpPr>
          <p:cNvPr id="3" name="Content Placeholder 2" descr="QqAwT9HOXKh5gDxLtvXJTmx+iTubJTR24kwpTTlGJ9U=-~VBgpabVDv+iXgI+zrs179w=="/>
          <p:cNvSpPr>
            <a:spLocks noGrp="1"/>
          </p:cNvSpPr>
          <p:nvPr>
            <p:ph idx="1"/>
          </p:nvPr>
        </p:nvSpPr>
        <p:spPr>
          <a:xfrm>
            <a:off x="1066800" y="2590800"/>
            <a:ext cx="7239000" cy="3764760"/>
          </a:xfrm>
        </p:spPr>
        <p:txBody>
          <a:bodyPr/>
          <a:lstStyle/>
          <a:p>
            <a:r>
              <a:rPr lang="en-US" dirty="0"/>
              <a:t>About a month of daily smoking</a:t>
            </a:r>
          </a:p>
          <a:p>
            <a:r>
              <a:rPr lang="en-US" dirty="0"/>
              <a:t>One cigarette</a:t>
            </a:r>
          </a:p>
          <a:p>
            <a:r>
              <a:rPr lang="en-US" dirty="0"/>
              <a:t>You are never truly addicted. Most people can quit at any time</a:t>
            </a:r>
          </a:p>
          <a:p>
            <a:r>
              <a:rPr lang="en-US" dirty="0"/>
              <a:t>At least one year of regular smoking</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descr="fuiXKeac6lHb0nTCfzqDRFzvWU1DDMtfyzsYY3pwsNA=-~pTskBMMVAIdfYMk533vNOg=="/>
        <p:cNvGrpSpPr/>
        <p:nvPr/>
      </p:nvGrpSpPr>
      <p:grpSpPr>
        <a:xfrm>
          <a:off x="0" y="0"/>
          <a:ext cx="0" cy="0"/>
          <a:chOff x="0" y="0"/>
          <a:chExt cx="0" cy="0"/>
        </a:xfrm>
      </p:grpSpPr>
      <p:sp>
        <p:nvSpPr>
          <p:cNvPr id="2" name="Title 1" descr="qlXlimvO45lSJqd3Lz/8psGp2SOECCEaczAujSZtqCo=-~xlOmYZ/W/Di4/PnSGuAzuw=="/>
          <p:cNvSpPr>
            <a:spLocks noGrp="1"/>
          </p:cNvSpPr>
          <p:nvPr>
            <p:ph type="title"/>
          </p:nvPr>
        </p:nvSpPr>
        <p:spPr>
          <a:xfrm>
            <a:off x="914400" y="512064"/>
            <a:ext cx="7772400" cy="4669536"/>
          </a:xfrm>
        </p:spPr>
        <p:txBody>
          <a:bodyPr>
            <a:normAutofit fontScale="90000"/>
          </a:bodyPr>
          <a:lstStyle/>
          <a:p>
            <a:r>
              <a:rPr lang="en-US" i="1" dirty="0"/>
              <a:t>Just one cigarette—for some people</a:t>
            </a:r>
            <a:r>
              <a:rPr lang="en-US" dirty="0"/>
              <a:t>. </a:t>
            </a:r>
            <a:r>
              <a:rPr lang="en-US" dirty="0" smtClean="0"/>
              <a:t/>
            </a:r>
            <a:br>
              <a:rPr lang="en-US" dirty="0" smtClean="0"/>
            </a:br>
            <a:r>
              <a:rPr lang="en-US" dirty="0" smtClean="0"/>
              <a:t/>
            </a:r>
            <a:br>
              <a:rPr lang="en-US" dirty="0" smtClean="0"/>
            </a:br>
            <a:r>
              <a:rPr lang="en-US" dirty="0"/>
              <a:t/>
            </a:r>
            <a:br>
              <a:rPr lang="en-US" dirty="0"/>
            </a:br>
            <a:r>
              <a:rPr lang="en-US" dirty="0" smtClean="0"/>
              <a:t>Cigarettes </a:t>
            </a:r>
            <a:r>
              <a:rPr lang="en-US" dirty="0"/>
              <a:t>are just as addictive as cocaine or heroin. Even one or two cigarettes a day can put you at risk of becoming addicted.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descr="kZUz+weA5pVqypuVlD1+YaqFypyUZTVCy46QIR3TBTo=-~LO3u7twjB+FpoRT9YQ2w2A=="/>
        <p:cNvGrpSpPr/>
        <p:nvPr/>
      </p:nvGrpSpPr>
      <p:grpSpPr>
        <a:xfrm>
          <a:off x="0" y="0"/>
          <a:ext cx="0" cy="0"/>
          <a:chOff x="0" y="0"/>
          <a:chExt cx="0" cy="0"/>
        </a:xfrm>
      </p:grpSpPr>
      <p:sp>
        <p:nvSpPr>
          <p:cNvPr id="2" name="Title 1" descr="+/FCi4WteT4itp/43ebW/jrBaaSW0Qrhv1I9mLpGbos=-~JR0Iql9xXMt1C8xKgBs64Q=="/>
          <p:cNvSpPr>
            <a:spLocks noGrp="1"/>
          </p:cNvSpPr>
          <p:nvPr>
            <p:ph type="title"/>
          </p:nvPr>
        </p:nvSpPr>
        <p:spPr/>
        <p:txBody>
          <a:bodyPr>
            <a:normAutofit fontScale="90000"/>
          </a:bodyPr>
          <a:lstStyle/>
          <a:p>
            <a:r>
              <a:rPr lang="en-US" dirty="0"/>
              <a:t>Of all smokers, how many will </a:t>
            </a:r>
            <a:r>
              <a:rPr lang="en-US" dirty="0" smtClean="0"/>
              <a:t>probably </a:t>
            </a:r>
            <a:r>
              <a:rPr lang="en-US" dirty="0"/>
              <a:t>die from the habit?</a:t>
            </a:r>
          </a:p>
        </p:txBody>
      </p:sp>
      <p:sp>
        <p:nvSpPr>
          <p:cNvPr id="3" name="Content Placeholder 2" descr="VsEt4QG/r8r7jQlelI3X6jx6juxbtrEA1WMAB5j0RiQ=-~S4VK5yyY821q42WtPvEWsA=="/>
          <p:cNvSpPr>
            <a:spLocks noGrp="1"/>
          </p:cNvSpPr>
          <p:nvPr>
            <p:ph idx="1"/>
          </p:nvPr>
        </p:nvSpPr>
        <p:spPr>
          <a:xfrm>
            <a:off x="1295400" y="2590800"/>
            <a:ext cx="7010400" cy="3764760"/>
          </a:xfrm>
        </p:spPr>
        <p:txBody>
          <a:bodyPr/>
          <a:lstStyle/>
          <a:p>
            <a:r>
              <a:rPr lang="en-US" dirty="0"/>
              <a:t>5%</a:t>
            </a:r>
          </a:p>
          <a:p>
            <a:r>
              <a:rPr lang="en-US" dirty="0"/>
              <a:t>10%</a:t>
            </a:r>
          </a:p>
          <a:p>
            <a:r>
              <a:rPr lang="en-US" dirty="0"/>
              <a:t>20%</a:t>
            </a:r>
          </a:p>
          <a:p>
            <a:r>
              <a:rPr lang="en-US" dirty="0"/>
              <a:t>30%</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descr="1c+uJuvm2iBpo37Wrl1FK6AN1+ey96XGhY/WlJxFmDc=-~7ZL6xyWVbb7BCXXzFI85Zg=="/>
        <p:cNvGrpSpPr/>
        <p:nvPr/>
      </p:nvGrpSpPr>
      <p:grpSpPr>
        <a:xfrm>
          <a:off x="0" y="0"/>
          <a:ext cx="0" cy="0"/>
          <a:chOff x="0" y="0"/>
          <a:chExt cx="0" cy="0"/>
        </a:xfrm>
      </p:grpSpPr>
      <p:sp>
        <p:nvSpPr>
          <p:cNvPr id="2" name="Title 1" descr="WcmAWIbWDLM7tb6mAsUn+YMEtP7GvLIkDtSqCghpa8I=-~S8NpSSy3hIdHX4DHyBFsEw=="/>
          <p:cNvSpPr>
            <a:spLocks noGrp="1"/>
          </p:cNvSpPr>
          <p:nvPr>
            <p:ph type="title"/>
          </p:nvPr>
        </p:nvSpPr>
        <p:spPr>
          <a:xfrm>
            <a:off x="990600" y="2590800"/>
            <a:ext cx="7772400" cy="914400"/>
          </a:xfrm>
        </p:spPr>
        <p:txBody>
          <a:bodyPr/>
          <a:lstStyle/>
          <a:p>
            <a:r>
              <a:rPr lang="en-US" dirty="0"/>
              <a:t>1 out of 3 – 30%</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descr="wysapDtqqC25NjLP3jThePXjgoM83heaLbm6EnwSolQ=-~ZP6zRd6t8mZFLfETn5+bIg=="/>
        <p:cNvGrpSpPr/>
        <p:nvPr/>
      </p:nvGrpSpPr>
      <p:grpSpPr>
        <a:xfrm>
          <a:off x="0" y="0"/>
          <a:ext cx="0" cy="0"/>
          <a:chOff x="0" y="0"/>
          <a:chExt cx="0" cy="0"/>
        </a:xfrm>
      </p:grpSpPr>
      <p:sp>
        <p:nvSpPr>
          <p:cNvPr id="2" name="Title 1" descr="Q3PcJIxw7L0odD6E9cWrYpDiVmLhm5WF+DLaNriTqlY=-~vLdfL1r3YLmmRmj9dq9z8w=="/>
          <p:cNvSpPr>
            <a:spLocks noGrp="1"/>
          </p:cNvSpPr>
          <p:nvPr>
            <p:ph type="title"/>
          </p:nvPr>
        </p:nvSpPr>
        <p:spPr/>
        <p:txBody>
          <a:bodyPr>
            <a:normAutofit fontScale="90000"/>
          </a:bodyPr>
          <a:lstStyle/>
          <a:p>
            <a:r>
              <a:rPr lang="en-US" dirty="0"/>
              <a:t>Why does tar build up in the lungs of smokers?</a:t>
            </a:r>
          </a:p>
        </p:txBody>
      </p:sp>
      <p:sp>
        <p:nvSpPr>
          <p:cNvPr id="3" name="Content Placeholder 2" descr="ym7UTAWnvZ0Py5uBWAinvy5aBXO8+/Uc7B7fPH3j0Ks=-~nTKWjFaQU2deZ2MZPKzLHQ=="/>
          <p:cNvSpPr>
            <a:spLocks noGrp="1"/>
          </p:cNvSpPr>
          <p:nvPr>
            <p:ph idx="1"/>
          </p:nvPr>
        </p:nvSpPr>
        <p:spPr>
          <a:xfrm>
            <a:off x="990600" y="2133600"/>
            <a:ext cx="7391400" cy="4145760"/>
          </a:xfrm>
        </p:spPr>
        <p:txBody>
          <a:bodyPr>
            <a:normAutofit fontScale="92500"/>
          </a:bodyPr>
          <a:lstStyle/>
          <a:p>
            <a:r>
              <a:rPr lang="en-US" dirty="0"/>
              <a:t>Smoke that is not exhaled deposits tar in the lungs</a:t>
            </a:r>
          </a:p>
          <a:p>
            <a:r>
              <a:rPr lang="en-US" dirty="0"/>
              <a:t>The combination of chemicals in a cigarette are poisonous, leaving a tar residue</a:t>
            </a:r>
          </a:p>
          <a:p>
            <a:r>
              <a:rPr lang="en-US" dirty="0"/>
              <a:t>That is actually a myth that has not been proven.</a:t>
            </a:r>
          </a:p>
          <a:p>
            <a:r>
              <a:rPr lang="en-US" dirty="0"/>
              <a:t>Smoke paralyzes cilia, which usually wave back and forth to remove foreign material</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descr="Xue91C605Azq8rDEl/6huU/ch9EKmUqyUQFAMIg6JO8=-~NgsZ6VEsPwyfd0r7bWk1Lg=="/>
        <p:cNvGrpSpPr/>
        <p:nvPr/>
      </p:nvGrpSpPr>
      <p:grpSpPr>
        <a:xfrm>
          <a:off x="0" y="0"/>
          <a:ext cx="0" cy="0"/>
          <a:chOff x="0" y="0"/>
          <a:chExt cx="0" cy="0"/>
        </a:xfrm>
      </p:grpSpPr>
      <p:sp>
        <p:nvSpPr>
          <p:cNvPr id="2" name="Title 1" descr="bpgL79iSlHZQiTIjKcPRAEbHZD35Oj/f/Y93OghoZ8w=-~h/lYX4aE1BLJXxvWqWItpQ=="/>
          <p:cNvSpPr>
            <a:spLocks noGrp="1"/>
          </p:cNvSpPr>
          <p:nvPr>
            <p:ph type="title"/>
          </p:nvPr>
        </p:nvSpPr>
        <p:spPr>
          <a:xfrm>
            <a:off x="914400" y="512064"/>
            <a:ext cx="7772400" cy="5279136"/>
          </a:xfrm>
        </p:spPr>
        <p:txBody>
          <a:bodyPr/>
          <a:lstStyle/>
          <a:p>
            <a:r>
              <a:rPr lang="en-US" dirty="0"/>
              <a:t>Smoke paralyzes cilia. The little hairlike structures cannot then sweep particles from the lungs, such as pollen, dust and other things. So the </a:t>
            </a:r>
            <a:r>
              <a:rPr lang="en-US" dirty="0" smtClean="0"/>
              <a:t>particles </a:t>
            </a:r>
            <a:r>
              <a:rPr lang="en-US" dirty="0"/>
              <a:t>sit in the lungs and build up tar.</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descr="Pq34+4t9MeUcwKWHwe8QdEkM+mDfMpc9bQmffQRkMUo=-~rUheLUyg3ou/0XOGXHAPBg=="/>
        <p:cNvGrpSpPr/>
        <p:nvPr/>
      </p:nvGrpSpPr>
      <p:grpSpPr>
        <a:xfrm>
          <a:off x="0" y="0"/>
          <a:ext cx="0" cy="0"/>
          <a:chOff x="0" y="0"/>
          <a:chExt cx="0" cy="0"/>
        </a:xfrm>
      </p:grpSpPr>
      <p:sp>
        <p:nvSpPr>
          <p:cNvPr id="2" name="Title 1" descr="CbrI45iIFA5TBJCeJQe4bH+Wpg7eXTrepgIVJqA0kz4=-~7d+HX3MiQZCVP7B9Dci+nw=="/>
          <p:cNvSpPr>
            <a:spLocks noGrp="1"/>
          </p:cNvSpPr>
          <p:nvPr>
            <p:ph type="title"/>
          </p:nvPr>
        </p:nvSpPr>
        <p:spPr>
          <a:xfrm>
            <a:off x="914400" y="512064"/>
            <a:ext cx="7772400" cy="2535936"/>
          </a:xfrm>
        </p:spPr>
        <p:txBody>
          <a:bodyPr>
            <a:normAutofit fontScale="90000"/>
          </a:bodyPr>
          <a:lstStyle/>
          <a:p>
            <a:r>
              <a:rPr lang="en-US" dirty="0"/>
              <a:t>For help quitting, contact the American Cancer Society at 1-800-ACS-2345 or visit www.cancer.org</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project>
  <id>hw2gd0K1Sd8JyA3adXQHQPsjxUF1aKAGYtkh7i3XXug=-~mt69L+PXVVgSRGJ7e7FIgQ==</id>
</project>
</file>

<file path=customXml/itemProps1.xml><?xml version="1.0" encoding="utf-8"?>
<ds:datastoreItem xmlns:ds="http://schemas.openxmlformats.org/officeDocument/2006/customXml" ds:itemID="{0E6CBAA4-AF20-7947-944F-490A507F7298}">
  <ds:schemaRefs/>
</ds:datastoreItem>
</file>

<file path=docProps/app.xml><?xml version="1.0" encoding="utf-8"?>
<Properties xmlns="http://schemas.openxmlformats.org/officeDocument/2006/extended-properties" xmlns:vt="http://schemas.openxmlformats.org/officeDocument/2006/docPropsVTypes">
  <Template>Metro</Template>
  <TotalTime>286</TotalTime>
  <Words>358</Words>
  <Application>Microsoft Office PowerPoint</Application>
  <PresentationFormat>On-screen Show (4:3)</PresentationFormat>
  <Paragraphs>42</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Metro</vt:lpstr>
      <vt:lpstr>Smoking Quiz</vt:lpstr>
      <vt:lpstr>TRUE or FALSE?</vt:lpstr>
      <vt:lpstr>TRUE</vt:lpstr>
      <vt:lpstr>What happens each time smoke is inhaled?</vt:lpstr>
      <vt:lpstr>Air sacks in the lungs, called alveoli, are permanently destroyed. They are then unable to transport oxygen to the body.</vt:lpstr>
      <vt:lpstr>How long can it take to become addicted to cigarettes?</vt:lpstr>
      <vt:lpstr>Just one cigarette—for some people.    Cigarettes are just as addictive as cocaine or heroin. Even one or two cigarettes a day can put you at risk of becoming addicted. </vt:lpstr>
      <vt:lpstr>Of all smokers, how many will probably die from the habit?</vt:lpstr>
      <vt:lpstr>1 out of 3 – 30%</vt:lpstr>
      <vt:lpstr>Why does tar build up in the lungs of smokers?</vt:lpstr>
      <vt:lpstr>Smoke paralyzes cilia. The little hairlike structures cannot then sweep particles from the lungs, such as pollen, dust and other things. So the particles sit in the lungs and build up tar.</vt:lpstr>
      <vt:lpstr>For help quitting, contact the American Cancer Society at 1-800-ACS-2345 or visit www.cancer.org</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Smoking Quiz</dc:title>
  <dc:creator>Exploring Series</dc:creator>
  <cp:lastModifiedBy>ROSELYN</cp:lastModifiedBy>
  <cp:revision>18</cp:revision>
  <dcterms:created xsi:type="dcterms:W3CDTF">2009-04-09T01:10:43Z</dcterms:created>
  <dcterms:modified xsi:type="dcterms:W3CDTF">2020-05-08T10:21:49Z</dcterms:modified>
</cp:coreProperties>
</file>